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handoutMasterIdLst>
    <p:handoutMasterId r:id="rId38"/>
  </p:handoutMasterIdLst>
  <p:sldIdLst>
    <p:sldId id="256" r:id="rId4"/>
    <p:sldId id="426" r:id="rId5"/>
    <p:sldId id="462" r:id="rId6"/>
    <p:sldId id="431" r:id="rId7"/>
    <p:sldId id="425" r:id="rId8"/>
    <p:sldId id="427" r:id="rId9"/>
    <p:sldId id="416" r:id="rId10"/>
    <p:sldId id="395" r:id="rId11"/>
    <p:sldId id="399" r:id="rId12"/>
    <p:sldId id="430" r:id="rId13"/>
    <p:sldId id="429" r:id="rId14"/>
    <p:sldId id="437" r:id="rId15"/>
    <p:sldId id="432" r:id="rId16"/>
    <p:sldId id="433" r:id="rId17"/>
    <p:sldId id="434" r:id="rId18"/>
    <p:sldId id="438" r:id="rId19"/>
    <p:sldId id="464" r:id="rId20"/>
    <p:sldId id="466" r:id="rId21"/>
    <p:sldId id="446" r:id="rId22"/>
    <p:sldId id="467" r:id="rId23"/>
    <p:sldId id="443" r:id="rId24"/>
    <p:sldId id="442" r:id="rId25"/>
    <p:sldId id="465" r:id="rId26"/>
    <p:sldId id="444" r:id="rId27"/>
    <p:sldId id="448" r:id="rId28"/>
    <p:sldId id="449" r:id="rId29"/>
    <p:sldId id="439" r:id="rId30"/>
    <p:sldId id="440" r:id="rId31"/>
    <p:sldId id="452" r:id="rId32"/>
    <p:sldId id="451" r:id="rId33"/>
    <p:sldId id="453" r:id="rId34"/>
    <p:sldId id="455" r:id="rId35"/>
    <p:sldId id="456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1853"/>
  </p:normalViewPr>
  <p:slideViewPr>
    <p:cSldViewPr snapToGrid="0" snapToObjects="1">
      <p:cViewPr varScale="1">
        <p:scale>
          <a:sx n="189" d="100"/>
          <a:sy n="189" d="100"/>
        </p:scale>
        <p:origin x="2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personal remarks on label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96087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4</a:t>
            </a:r>
            <a:br>
              <a:rPr lang="en-US" sz="4400" dirty="0"/>
            </a:br>
            <a:r>
              <a:rPr lang="en-US" sz="4400" dirty="0"/>
              <a:t>Label Aggregation: EM-Based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738E-B756-F244-8FD1-E15201D4891D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24B-20DD-F54E-85A4-ABFFBD69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EA14-AE7C-404C-91EC-03C082CC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</p:spPr>
            <p:txBody>
              <a:bodyPr/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  <a:blipFill>
                <a:blip r:embed="rId3"/>
                <a:stretch>
                  <a:fillRect l="-1020" t="-2326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A448C3-91C5-6140-B69A-38B81D544125}"/>
              </a:ext>
            </a:extLst>
          </p:cNvPr>
          <p:cNvSpPr/>
          <p:nvPr/>
        </p:nvSpPr>
        <p:spPr>
          <a:xfrm>
            <a:off x="6096000" y="518596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 machine learning, we often replace this as a (negative) point-wise “loss function”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9B2867-2944-8B40-B212-3163081D0AF1}"/>
              </a:ext>
            </a:extLst>
          </p:cNvPr>
          <p:cNvCxnSpPr>
            <a:cxnSpLocks/>
          </p:cNvCxnSpPr>
          <p:nvPr/>
        </p:nvCxnSpPr>
        <p:spPr>
          <a:xfrm>
            <a:off x="4903470" y="5480605"/>
            <a:ext cx="1192530" cy="36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BC52CF-0B0A-4949-BC3B-5C84189A3D90}"/>
              </a:ext>
            </a:extLst>
          </p:cNvPr>
          <p:cNvSpPr/>
          <p:nvPr/>
        </p:nvSpPr>
        <p:spPr>
          <a:xfrm>
            <a:off x="4263390" y="5032455"/>
            <a:ext cx="1737360" cy="40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98F81-227F-FA4B-BF0F-2C696E3DE4FC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F3FF75-FF39-C64D-96F6-96C7BF948322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Another interpretation</a:t>
                </a:r>
              </a:p>
              <a:p>
                <a:pPr lvl="1"/>
                <a:r>
                  <a:rPr lang="en-US" dirty="0"/>
                  <a:t>Define point-wise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  <a:blipFill>
                <a:blip r:embed="rId3"/>
                <a:stretch>
                  <a:fillRect l="-1020" t="-1869" b="-7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41E7B-C90A-5945-9B75-E80E1E2A404D}"/>
              </a:ext>
            </a:extLst>
          </p:cNvPr>
          <p:cNvSpPr/>
          <p:nvPr/>
        </p:nvSpPr>
        <p:spPr>
          <a:xfrm>
            <a:off x="6534150" y="558601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Solving this optimization problem is one of the “key” steps in machine learning.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37946-00BE-FF40-B488-830F327CD880}"/>
              </a:ext>
            </a:extLst>
          </p:cNvPr>
          <p:cNvCxnSpPr>
            <a:cxnSpLocks/>
          </p:cNvCxnSpPr>
          <p:nvPr/>
        </p:nvCxnSpPr>
        <p:spPr>
          <a:xfrm flipV="1">
            <a:off x="6252210" y="6377940"/>
            <a:ext cx="281940" cy="21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D495F-B214-534A-AD98-A4C2BDB91F9A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1DFAAD-F453-524C-AE3E-CA6A8DE6D0E1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Back to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(define loss functions in ML)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the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find it in a brute-force way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(infinitely)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  <a:blipFill>
                <a:blip r:embed="rId2"/>
                <a:stretch>
                  <a:fillRect l="-91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6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641-D31F-4344-9112-95A34960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B8DD-A3B6-CF44-9F02-9366A625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196919" cy="5382465"/>
          </a:xfrm>
        </p:spPr>
        <p:txBody>
          <a:bodyPr>
            <a:normAutofit/>
          </a:bodyPr>
          <a:lstStyle/>
          <a:p>
            <a:r>
              <a:rPr lang="en-US" dirty="0"/>
              <a:t>One of the key elements in modern machine learning</a:t>
            </a:r>
          </a:p>
          <a:p>
            <a:pPr lvl="1"/>
            <a:r>
              <a:rPr lang="en-US" dirty="0"/>
              <a:t>The reason most ML courses require probability, calculus, and linear algebra</a:t>
            </a:r>
          </a:p>
          <a:p>
            <a:pPr lvl="1"/>
            <a:endParaRPr lang="en-US" dirty="0"/>
          </a:p>
          <a:p>
            <a:r>
              <a:rPr lang="en-US" dirty="0"/>
              <a:t>Assume the function we want to minimize (maximize) is </a:t>
            </a:r>
            <a:r>
              <a:rPr lang="en-US" dirty="0">
                <a:solidFill>
                  <a:srgbClr val="FF0000"/>
                </a:solidFill>
              </a:rPr>
              <a:t>convex (concave)</a:t>
            </a:r>
            <a:endParaRPr lang="en-US" dirty="0"/>
          </a:p>
          <a:p>
            <a:pPr lvl="1"/>
            <a:r>
              <a:rPr lang="en-US" dirty="0"/>
              <a:t>Gradient descent is one of the most commonly-used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function is not convex</a:t>
            </a:r>
          </a:p>
          <a:p>
            <a:pPr lvl="2"/>
            <a:r>
              <a:rPr lang="en-US" dirty="0"/>
              <a:t>Start at a random point, do many times, report the best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F6F8-617E-4644-B817-79097C86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43" y="3983860"/>
            <a:ext cx="2771141" cy="149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03C1E-A128-0B43-8923-9B66C4DECAA0}"/>
              </a:ext>
            </a:extLst>
          </p:cNvPr>
          <p:cNvSpPr txBox="1"/>
          <p:nvPr/>
        </p:nvSpPr>
        <p:spPr>
          <a:xfrm>
            <a:off x="5371334" y="4733800"/>
            <a:ext cx="554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Requires gradient to exist everywhere</a:t>
            </a:r>
            <a:br>
              <a:rPr lang="en-US" dirty="0"/>
            </a:br>
            <a:r>
              <a:rPr lang="en-US" dirty="0"/>
              <a:t>2. Only guarantees to find local optimum</a:t>
            </a:r>
          </a:p>
          <a:p>
            <a:r>
              <a:rPr lang="en-US" dirty="0"/>
              <a:t>     In convex functions, local optimum == global optimum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/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blipFill>
                <a:blip r:embed="rId4"/>
                <a:stretch>
                  <a:fillRect l="-2874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3A5-B178-E846-8746-5B118E1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gradient doesn’t always exist </a:t>
                </a:r>
              </a:p>
              <a:p>
                <a:r>
                  <a:rPr lang="en-US" dirty="0"/>
                  <a:t>Consider the function we want to 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obtained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unknown worker skills)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hard to obtain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the ”true” labels)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EM: an iterative approach</a:t>
                </a:r>
              </a:p>
              <a:p>
                <a:pPr lvl="1"/>
                <a:r>
                  <a:rPr lang="en-US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Iteratively perform the following until the stop conditions are met:</a:t>
                </a:r>
              </a:p>
              <a:p>
                <a:pPr lvl="2"/>
                <a:r>
                  <a:rPr lang="en-US" dirty="0"/>
                  <a:t>Fix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(e.g., find MLE)</a:t>
                </a:r>
              </a:p>
              <a:p>
                <a:pPr lvl="2"/>
                <a:r>
                  <a:rPr lang="en-US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Stopping condition: converged, # iterations &gt;= pre-determined threshold,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A36332-F371-624F-9BC5-C730F10D6586}"/>
              </a:ext>
            </a:extLst>
          </p:cNvPr>
          <p:cNvSpPr/>
          <p:nvPr/>
        </p:nvSpPr>
        <p:spPr>
          <a:xfrm>
            <a:off x="7574280" y="3665775"/>
            <a:ext cx="3779520" cy="10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Only guarantee to converge to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14820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Consider a simpler case:</a:t>
            </a:r>
            <a:br>
              <a:rPr lang="en-US" dirty="0"/>
            </a:br>
            <a:r>
              <a:rPr lang="en-US" dirty="0"/>
              <a:t>Optional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Likeihood</a:t>
            </a:r>
            <a:r>
              <a:rPr lang="en-US" dirty="0"/>
              <a:t> Estimation of Observer Error-Rates Using the EM Algorithm. </a:t>
            </a:r>
            <a:r>
              <a:rPr lang="en-US" dirty="0" err="1"/>
              <a:t>Dawid</a:t>
            </a:r>
            <a:r>
              <a:rPr lang="en-US" dirty="0"/>
              <a:t> and Skene. Applied Statistics. 1979.</a:t>
            </a:r>
          </a:p>
        </p:txBody>
      </p:sp>
    </p:spTree>
    <p:extLst>
      <p:ext uri="{BB962C8B-B14F-4D97-AF65-F5344CB8AC3E}">
        <p14:creationId xmlns:p14="http://schemas.microsoft.com/office/powerpoint/2010/main" val="71264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D07-8E8A-9642-9440-4CD24896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8F6D-2B9F-7246-8895-9E93E928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51"/>
            <a:ext cx="11353801" cy="4351338"/>
          </a:xfrm>
        </p:spPr>
        <p:txBody>
          <a:bodyPr/>
          <a:lstStyle/>
          <a:p>
            <a:r>
              <a:rPr lang="en-US" dirty="0"/>
              <a:t>Multiple doctors give diagnosis based on a patient’s information</a:t>
            </a:r>
          </a:p>
          <a:p>
            <a:r>
              <a:rPr lang="en-US" dirty="0"/>
              <a:t>Doctors might make mistakes (with unknown probability)</a:t>
            </a:r>
          </a:p>
          <a:p>
            <a:r>
              <a:rPr lang="en-US" dirty="0"/>
              <a:t>Given diagnosis from multiple doctors, how to infer the patients’ true condition</a:t>
            </a:r>
          </a:p>
          <a:p>
            <a:endParaRPr lang="en-US" dirty="0"/>
          </a:p>
          <a:p>
            <a:r>
              <a:rPr lang="en-US" dirty="0"/>
              <a:t>In the context of label aggregation</a:t>
            </a:r>
          </a:p>
          <a:p>
            <a:pPr lvl="1"/>
            <a:r>
              <a:rPr lang="en-US" dirty="0"/>
              <a:t>Doctors -&gt; workers</a:t>
            </a:r>
          </a:p>
          <a:p>
            <a:pPr lvl="1"/>
            <a:r>
              <a:rPr lang="en-US" dirty="0"/>
              <a:t>Diagnosis -&gt; labels</a:t>
            </a:r>
          </a:p>
          <a:p>
            <a:pPr lvl="1"/>
            <a:r>
              <a:rPr lang="en-US" dirty="0"/>
              <a:t>They consider the setting all tasks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0718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If Worker Skills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F136-2A67-2046-A08A-944241BC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Discussion: What can we do? </a:t>
            </a:r>
          </a:p>
          <a:p>
            <a:pPr lvl="1"/>
            <a:r>
              <a:rPr lang="en-US" dirty="0"/>
              <a:t>Think about the EM idea we just discussed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7967"/>
              </p:ext>
            </p:extLst>
          </p:nvPr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/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EM: an iterative approach</a:t>
                </a:r>
              </a:p>
              <a:p>
                <a:pPr lvl="1"/>
                <a:r>
                  <a:rPr lang="en-US" sz="1600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Iteratively perform the following until the stop conditions are met:</a:t>
                </a:r>
              </a:p>
              <a:p>
                <a:pPr lvl="2"/>
                <a:r>
                  <a:rPr lang="en-US" sz="1600" dirty="0"/>
                  <a:t>Fix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(e.g., find MLE)</a:t>
                </a:r>
              </a:p>
              <a:p>
                <a:pPr lvl="2"/>
                <a:r>
                  <a:rPr lang="en-US" sz="16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Stopping condition: converged, # iterations &gt;= pre-determined threshold, </a:t>
                </a:r>
                <a:r>
                  <a:rPr lang="en-US" sz="1600" dirty="0" err="1"/>
                  <a:t>etc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blipFill>
                <a:blip r:embed="rId2"/>
                <a:stretch>
                  <a:fillRect l="-325" t="-800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222"/>
            <a:ext cx="10515600" cy="5254977"/>
          </a:xfrm>
        </p:spPr>
        <p:txBody>
          <a:bodyPr>
            <a:normAutofit/>
          </a:bodyPr>
          <a:lstStyle/>
          <a:p>
            <a:r>
              <a:rPr lang="en-US" dirty="0"/>
              <a:t>Review: </a:t>
            </a:r>
          </a:p>
          <a:p>
            <a:pPr lvl="1"/>
            <a:r>
              <a:rPr lang="en-US" dirty="0"/>
              <a:t>The next required reading is mathematically dense. Try to at least understand the formulation and the interpretations of the main results.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Assignment 1 is due next Friday</a:t>
            </a:r>
          </a:p>
          <a:p>
            <a:pPr lvl="1"/>
            <a:r>
              <a:rPr lang="en-US" dirty="0"/>
              <a:t>Assignment 2 will be announced next Tuesday</a:t>
            </a:r>
          </a:p>
          <a:p>
            <a:r>
              <a:rPr lang="en-US" dirty="0"/>
              <a:t>Bidding of presentations</a:t>
            </a:r>
          </a:p>
          <a:p>
            <a:pPr lvl="1"/>
            <a:r>
              <a:rPr lang="en-US" dirty="0"/>
              <a:t>Form a team and choose &gt;=3 topics that interest you</a:t>
            </a:r>
          </a:p>
          <a:p>
            <a:pPr lvl="1"/>
            <a:r>
              <a:rPr lang="en-US" dirty="0"/>
              <a:t>Bidding link will be up next Tuesday (and due the same day)</a:t>
            </a:r>
          </a:p>
          <a:p>
            <a:pPr lvl="1"/>
            <a:r>
              <a:rPr lang="en-US" dirty="0"/>
              <a:t>Presentation assignments will be announced next Wednesday</a:t>
            </a:r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lectures and/or utilize Piazza features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/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42D-A691-BD4D-AECC-449C482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Description of 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A57E-E51F-434B-B5BD-ADAB59C2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769"/>
            <a:ext cx="10135130" cy="4660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C2840-9135-364F-BFD7-A2438A8EB111}"/>
              </a:ext>
            </a:extLst>
          </p:cNvPr>
          <p:cNvSpPr/>
          <p:nvPr/>
        </p:nvSpPr>
        <p:spPr>
          <a:xfrm>
            <a:off x="739140" y="6492875"/>
            <a:ext cx="11193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Making Better Use of the Crowd: How Crowdsourcing Can Advance Machine Learning Research. Vaughan. JMLR 2018.</a:t>
            </a:r>
          </a:p>
        </p:txBody>
      </p:sp>
    </p:spTree>
    <p:extLst>
      <p:ext uri="{BB962C8B-B14F-4D97-AF65-F5344CB8AC3E}">
        <p14:creationId xmlns:p14="http://schemas.microsoft.com/office/powerpoint/2010/main" val="11064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Vote Should Count More: Optimal Integration of Labels from Labelers of Unknown Expertise. Whitehill et al. NIPS 2009.</a:t>
            </a:r>
          </a:p>
        </p:txBody>
      </p:sp>
    </p:spTree>
    <p:extLst>
      <p:ext uri="{BB962C8B-B14F-4D97-AF65-F5344CB8AC3E}">
        <p14:creationId xmlns:p14="http://schemas.microsoft.com/office/powerpoint/2010/main" val="26891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the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brute-force find it.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infinitely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3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32E0-4E63-F747-9F08-DB05E4B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Label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10" y="3221422"/>
            <a:ext cx="5044712" cy="110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5259"/>
            <a:ext cx="4994810" cy="42570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19B77D-DD42-D441-AFBF-5E13E0D0FE4B}"/>
              </a:ext>
            </a:extLst>
          </p:cNvPr>
          <p:cNvSpPr/>
          <p:nvPr/>
        </p:nvSpPr>
        <p:spPr>
          <a:xfrm>
            <a:off x="2709247" y="6022453"/>
            <a:ext cx="5280074" cy="590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do these parameters mean?</a:t>
            </a:r>
          </a:p>
        </p:txBody>
      </p:sp>
    </p:spTree>
    <p:extLst>
      <p:ext uri="{BB962C8B-B14F-4D97-AF65-F5344CB8AC3E}">
        <p14:creationId xmlns:p14="http://schemas.microsoft.com/office/powerpoint/2010/main" val="2433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to find the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E-Step:</a:t>
                </a:r>
              </a:p>
              <a:p>
                <a:pPr lvl="1"/>
                <a:r>
                  <a:rPr lang="en-US" dirty="0"/>
                  <a:t>Fix current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calculate the distribution of true labels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M-Step</a:t>
                </a:r>
              </a:p>
              <a:p>
                <a:pPr lvl="1"/>
                <a:r>
                  <a:rPr lang="en-US" dirty="0"/>
                  <a:t>Fix current estimate of true labels, finding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maximize likelihood</a:t>
                </a:r>
              </a:p>
              <a:p>
                <a:pPr lvl="2"/>
                <a:r>
                  <a:rPr lang="en-US" dirty="0"/>
                  <a:t>Using 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115453-115A-B441-BD31-07725086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62" y="5207172"/>
            <a:ext cx="5044712" cy="11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Simulation/Experiments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00" y="1825625"/>
            <a:ext cx="576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BA25-0E37-CA46-9CBC-DD1282B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B1D3-B3E9-6C47-9FB3-E26AD50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your general thoughts about the paper.</a:t>
            </a:r>
          </a:p>
          <a:p>
            <a:endParaRPr lang="en-US" dirty="0"/>
          </a:p>
          <a:p>
            <a:r>
              <a:rPr lang="en-US" dirty="0"/>
              <a:t>When do you think majority voting </a:t>
            </a:r>
            <a:r>
              <a:rPr lang="en-US"/>
              <a:t>would be </a:t>
            </a:r>
            <a:r>
              <a:rPr lang="en-US" dirty="0"/>
              <a:t>a preferred method than GLAD or other more sophisticated method?</a:t>
            </a:r>
          </a:p>
          <a:p>
            <a:endParaRPr lang="en-US" dirty="0"/>
          </a:p>
          <a:p>
            <a:r>
              <a:rPr lang="en-US" dirty="0"/>
              <a:t>What other aspects of label generation do you think can/should also be modeled (the application doesn't need to be restricted to image labeling)? </a:t>
            </a:r>
          </a:p>
        </p:txBody>
      </p:sp>
    </p:spTree>
    <p:extLst>
      <p:ext uri="{BB962C8B-B14F-4D97-AF65-F5344CB8AC3E}">
        <p14:creationId xmlns:p14="http://schemas.microsoft.com/office/powerpoint/2010/main" val="21126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3296-C413-2246-8C47-BCB6EF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Majority-Voting Might Be Preferred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E16-7E15-7447-89D3-A92B8EF8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data: Occam’s Razor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Fairness considerations: When the outcome impacts people</a:t>
            </a:r>
          </a:p>
          <a:p>
            <a:pPr lvl="1"/>
            <a:r>
              <a:rPr lang="en-US" dirty="0"/>
              <a:t>Can we give different weights to voters in Presidential Elections?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the label is subjective</a:t>
            </a:r>
          </a:p>
          <a:p>
            <a:pPr lvl="1"/>
            <a:r>
              <a:rPr lang="en-US" dirty="0"/>
              <a:t>Aggregating preferences is a hard question</a:t>
            </a:r>
          </a:p>
          <a:p>
            <a:pPr lvl="1"/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33125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  <a:p>
            <a:pPr lvl="1"/>
            <a:r>
              <a:rPr lang="en-US" dirty="0"/>
              <a:t>Instead of using a single probability for modeling worker skills for tasks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2228"/>
              </p:ext>
            </p:extLst>
          </p:nvPr>
        </p:nvGraphicFramePr>
        <p:xfrm>
          <a:off x="3212919" y="3355836"/>
          <a:ext cx="58405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4861" y="29865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074" y="427023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Label</a:t>
            </a:r>
          </a:p>
        </p:txBody>
      </p:sp>
    </p:spTree>
    <p:extLst>
      <p:ext uri="{BB962C8B-B14F-4D97-AF65-F5344CB8AC3E}">
        <p14:creationId xmlns:p14="http://schemas.microsoft.com/office/powerpoint/2010/main" val="16704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BD6-BC7F-4F4A-BA77-1B314C6D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6240-D966-AE4E-A655-21A586FE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Sep 23: Project proposal</a:t>
            </a:r>
          </a:p>
          <a:p>
            <a:pPr lvl="1"/>
            <a:r>
              <a:rPr lang="en-US" sz="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Brief description of the proposed project (1~2 paragraph)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Citing at least one paper that’s relevant to your proposal</a:t>
            </a:r>
          </a:p>
          <a:p>
            <a:pPr lvl="2"/>
            <a:endParaRPr lang="en-US" sz="100" dirty="0"/>
          </a:p>
          <a:p>
            <a:r>
              <a:rPr lang="en-US" sz="2400" dirty="0"/>
              <a:t>Oct 14: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4: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6/8: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9: Project report due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6F0D2-F9D4-E44E-AA9A-CEFAE35A2153}"/>
              </a:ext>
            </a:extLst>
          </p:cNvPr>
          <p:cNvSpPr/>
          <p:nvPr/>
        </p:nvSpPr>
        <p:spPr>
          <a:xfrm>
            <a:off x="7289138" y="4594709"/>
            <a:ext cx="4702629" cy="189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About how to choose topics:</a:t>
            </a:r>
          </a:p>
          <a:p>
            <a:endParaRPr lang="en-US" sz="600" dirty="0"/>
          </a:p>
          <a:p>
            <a:pPr marL="342900" indent="-342900">
              <a:buAutoNum type="arabicPeriod"/>
            </a:pPr>
            <a:r>
              <a:rPr lang="en-US" dirty="0"/>
              <a:t>I will post a list of example/past projects next week.</a:t>
            </a:r>
          </a:p>
          <a:p>
            <a:pPr marL="342900" indent="-342900">
              <a:buAutoNum type="arabicPeriod"/>
            </a:pPr>
            <a:r>
              <a:rPr lang="en-US" dirty="0"/>
              <a:t>Looking at future lectures could help. </a:t>
            </a:r>
          </a:p>
          <a:p>
            <a:pPr marL="342900" indent="-342900">
              <a:buAutoNum type="arabicPeriod"/>
            </a:pPr>
            <a:r>
              <a:rPr lang="en-US" dirty="0"/>
              <a:t>Schedule meetings to discuss with me about your project if you like.</a:t>
            </a:r>
          </a:p>
        </p:txBody>
      </p:sp>
    </p:spTree>
    <p:extLst>
      <p:ext uri="{BB962C8B-B14F-4D97-AF65-F5344CB8AC3E}">
        <p14:creationId xmlns:p14="http://schemas.microsoft.com/office/powerpoint/2010/main" val="152219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Multidimensional Wisdom of Crowds. </a:t>
            </a:r>
            <a:r>
              <a:rPr lang="en-US" dirty="0" err="1"/>
              <a:t>Welinder</a:t>
            </a:r>
            <a:r>
              <a:rPr lang="en-US" dirty="0"/>
              <a:t> et al. NIPS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2394605"/>
            <a:ext cx="11062447" cy="3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Information</a:t>
            </a:r>
          </a:p>
          <a:p>
            <a:pPr lvl="1"/>
            <a:r>
              <a:rPr lang="en-US" dirty="0"/>
              <a:t>Workers get more experienced over time </a:t>
            </a:r>
          </a:p>
          <a:p>
            <a:pPr lvl="2"/>
            <a:r>
              <a:rPr lang="en-US" dirty="0"/>
              <a:t>[some recent relevant research topic: machine teaching]</a:t>
            </a:r>
          </a:p>
          <a:p>
            <a:pPr lvl="1"/>
            <a:r>
              <a:rPr lang="en-US" dirty="0"/>
              <a:t>Workers get tired over time</a:t>
            </a:r>
          </a:p>
          <a:p>
            <a:pPr lvl="1"/>
            <a:r>
              <a:rPr lang="en-US" dirty="0"/>
              <a:t>Most approaches are pretty ad-hoc</a:t>
            </a:r>
          </a:p>
        </p:txBody>
      </p:sp>
    </p:spTree>
    <p:extLst>
      <p:ext uri="{BB962C8B-B14F-4D97-AF65-F5344CB8AC3E}">
        <p14:creationId xmlns:p14="http://schemas.microsoft.com/office/powerpoint/2010/main" val="184315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of the papers in label aggregation follow this general idea.</a:t>
                </a:r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Model label generation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[or other objective]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reasonable models, it works well in practice.</a:t>
                </a:r>
              </a:p>
              <a:p>
                <a:r>
                  <a:rPr lang="en-US" dirty="0"/>
                  <a:t>However, no theoretical guarantees in general.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  <a:blipFill>
                <a:blip r:embed="rId2"/>
                <a:stretch>
                  <a:fillRect l="-90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6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707"/>
            <a:ext cx="11035553" cy="5180293"/>
          </a:xfrm>
        </p:spPr>
        <p:txBody>
          <a:bodyPr>
            <a:normAutofit/>
          </a:bodyPr>
          <a:lstStyle/>
          <a:p>
            <a:r>
              <a:rPr lang="en-US" dirty="0"/>
              <a:t>Read papers that give theoretical guarantees</a:t>
            </a:r>
          </a:p>
          <a:p>
            <a:pPr lvl="1"/>
            <a:r>
              <a:rPr lang="en-US" dirty="0"/>
              <a:t>Be prepared for the more math-heavy reading</a:t>
            </a:r>
          </a:p>
          <a:p>
            <a:pPr lvl="1"/>
            <a:r>
              <a:rPr lang="en-US" dirty="0"/>
              <a:t>Try to at least understand the formulation/models and the interpretations of the main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6278-21B4-1A47-B9D6-DB01FB4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523-9D33-F24C-9959-143882A0A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999856" y="224801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999855" y="3945076"/>
            <a:ext cx="3161655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941588" y="2248010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941588" y="3945076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1" y="1880836"/>
            <a:ext cx="2752320" cy="4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9527"/>
            <a:ext cx="10515600" cy="31213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Goal: infer true labels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Unknown worker skills</a:t>
            </a:r>
          </a:p>
          <a:p>
            <a:pPr lvl="1"/>
            <a:r>
              <a:rPr lang="en-US" dirty="0"/>
              <a:t>Different task difficulties</a:t>
            </a:r>
          </a:p>
          <a:p>
            <a:pPr lvl="1"/>
            <a:r>
              <a:rPr lang="en-US" dirty="0"/>
              <a:t>More factors to consider (some structures of tasks/workers?)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7010"/>
              </p:ext>
            </p:extLst>
          </p:nvPr>
        </p:nvGraphicFramePr>
        <p:xfrm>
          <a:off x="1219200" y="1690688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	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[More discussion in CSE515T]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9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/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approach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  <a:blipFill>
                <a:blip r:embed="rId3"/>
                <a:stretch>
                  <a:fillRect l="-83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Majority Voting for ”Homogeneous” Workers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Model: Every worker gives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Majority voting leads to maximum likelihood estimation (MLE)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Theoretical guarantees of majority voting</a:t>
                </a:r>
              </a:p>
              <a:p>
                <a:pPr lvl="1"/>
                <a:r>
                  <a:rPr lang="en-US" dirty="0"/>
                  <a:t>Hoeffding’s Inequality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Plug it into label aggregation binary classification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 of correct label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  <a:blipFill>
                <a:blip r:embed="rId3"/>
                <a:stretch>
                  <a:fillRect l="-1086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  <a:blipFill rotWithShape="0">
                <a:blip r:embed="rId4"/>
                <a:stretch>
                  <a:fillRect l="-806" b="-4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BB9B39-DB7A-C24E-9033-C8CBC9FB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91" y="3523955"/>
            <a:ext cx="3160109" cy="20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B4202-544E-C447-8667-AD918155AA1B}"/>
              </a:ext>
            </a:extLst>
          </p:cNvPr>
          <p:cNvSpPr txBox="1"/>
          <p:nvPr/>
        </p:nvSpPr>
        <p:spPr>
          <a:xfrm>
            <a:off x="10099759" y="5109052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C8A52-FEF2-0F44-9891-049D9A9DF664}"/>
              </a:ext>
            </a:extLst>
          </p:cNvPr>
          <p:cNvSpPr txBox="1"/>
          <p:nvPr/>
        </p:nvSpPr>
        <p:spPr>
          <a:xfrm>
            <a:off x="9995180" y="3600155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Draw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 are Heterogeneous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known</a:t>
                </a:r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Remember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23176</TotalTime>
  <Words>2148</Words>
  <Application>Microsoft Macintosh PowerPoint</Application>
  <PresentationFormat>Widescreen</PresentationFormat>
  <Paragraphs>384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4 Label Aggregation: EM-Based Methods</vt:lpstr>
      <vt:lpstr>Logistics: Reminders</vt:lpstr>
      <vt:lpstr>Logistics: Project Timeline</vt:lpstr>
      <vt:lpstr>A Short Recap of Last Lecture</vt:lpstr>
      <vt:lpstr>Course Overview</vt:lpstr>
      <vt:lpstr>Label Aggregation</vt:lpstr>
      <vt:lpstr>Probabilistic Approach for Label Aggregation</vt:lpstr>
      <vt:lpstr>Majority Voting for ”Homogeneous” Workers</vt:lpstr>
      <vt:lpstr>What if Workers are Heterogeneous</vt:lpstr>
      <vt:lpstr>Today’s Lecture</vt:lpstr>
      <vt:lpstr>Framework for Probabilistic Inference</vt:lpstr>
      <vt:lpstr>Framework for Probabilistic Inference</vt:lpstr>
      <vt:lpstr>Get Back to Label Aggregation</vt:lpstr>
      <vt:lpstr>Optimization</vt:lpstr>
      <vt:lpstr>Expectation-Maximization (EM)</vt:lpstr>
      <vt:lpstr> Consider a simpler case: Optional Reading</vt:lpstr>
      <vt:lpstr>Motivating Scenario</vt:lpstr>
      <vt:lpstr>Reminder: If Worker Skills are Known</vt:lpstr>
      <vt:lpstr>What if Workers’ Skills are Unknown </vt:lpstr>
      <vt:lpstr>What if Workers’ Skills are Unknown </vt:lpstr>
      <vt:lpstr>High-Level Description of EM</vt:lpstr>
      <vt:lpstr>Required Reading</vt:lpstr>
      <vt:lpstr>Reminder on the Framework</vt:lpstr>
      <vt:lpstr>Model of Label Generation</vt:lpstr>
      <vt:lpstr>Using EM to find the MLE</vt:lpstr>
      <vt:lpstr>Simulation/Experiments</vt:lpstr>
      <vt:lpstr>Discussion</vt:lpstr>
      <vt:lpstr>When Majority-Voting Might Be Preferred</vt:lpstr>
      <vt:lpstr>What Other Aspects to Model</vt:lpstr>
      <vt:lpstr>What Other Aspects to Model</vt:lpstr>
      <vt:lpstr>What Other Aspects to Model</vt:lpstr>
      <vt:lpstr>General Framework for Label Aggregation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2573</cp:revision>
  <cp:lastPrinted>2019-09-09T22:46:53Z</cp:lastPrinted>
  <dcterms:created xsi:type="dcterms:W3CDTF">2017-08-24T15:35:37Z</dcterms:created>
  <dcterms:modified xsi:type="dcterms:W3CDTF">2022-09-07T21:06:13Z</dcterms:modified>
</cp:coreProperties>
</file>